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91" r:id="rId3"/>
  </p:sldMasterIdLst>
  <p:sldIdLst>
    <p:sldId id="275" r:id="rId4"/>
    <p:sldId id="274" r:id="rId5"/>
    <p:sldId id="256" r:id="rId6"/>
    <p:sldId id="257" r:id="rId7"/>
    <p:sldId id="258" r:id="rId8"/>
    <p:sldId id="259" r:id="rId9"/>
    <p:sldId id="260" r:id="rId10"/>
    <p:sldId id="261" r:id="rId11"/>
    <p:sldId id="276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A16D64-871B-485F-BEFC-BB9E6D9E4493}" v="1" dt="2024-05-27T15:36:13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12E4-150C-C61E-F22C-1F89FAC22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52A01-8522-9D0E-E2F7-10F0CF76F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C6D58-7266-D9A1-7B17-0D711E68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A8A6-7C86-437F-898C-E9E33179EB2E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16BE8-F454-C9AA-B9C3-483576312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DE5A9-B9ED-10BC-06FE-09DF22C9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DD6-CA25-455A-B8B0-225E2D893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85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E6A29-6A74-9FE9-A985-C0FBA6D3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DE4D7C-635B-46FA-F617-C2EDA8AC7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BD741-F2B5-42CE-04CB-9EB1F8228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A8A6-7C86-437F-898C-E9E33179EB2E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55368-6DDD-B4E9-353D-C1A929301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7EEEB-7F57-BBA3-4A91-91DB1275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DD6-CA25-455A-B8B0-225E2D893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901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0B28D4-D49C-56F8-5AF3-83784FD8B9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A9479-F430-A164-73B0-9D1700A05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4B160-2AC3-FFBB-B7C1-CA3460D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A8A6-7C86-437F-898C-E9E33179EB2E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36307-7009-EE0E-386A-91891BBE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11A16-8DF4-C41D-684F-2D5C4501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DD6-CA25-455A-B8B0-225E2D893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241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B26C5-6EF2-B40C-4144-86A63DADE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641" y="2766218"/>
            <a:ext cx="10515600" cy="1325563"/>
          </a:xfrm>
        </p:spPr>
        <p:txBody>
          <a:bodyPr/>
          <a:lstStyle>
            <a:lvl1pPr algn="ctr">
              <a:defRPr>
                <a:solidFill>
                  <a:srgbClr val="003399"/>
                </a:solidFill>
                <a:latin typeface="Montserrat Black" panose="00000A00000000000000" pitchFamily="2" charset="0"/>
              </a:defRPr>
            </a:lvl1pPr>
          </a:lstStyle>
          <a:p>
            <a:r>
              <a:rPr lang="fr-FR" dirty="0"/>
              <a:t>THANK YOU FOR</a:t>
            </a:r>
            <a:br>
              <a:rPr lang="fr-FR" dirty="0"/>
            </a:br>
            <a:r>
              <a:rPr lang="fr-FR" dirty="0"/>
              <a:t>YOUR ATTENTION</a:t>
            </a:r>
            <a:endParaRPr lang="en-BE" dirty="0"/>
          </a:p>
        </p:txBody>
      </p:sp>
      <p:grpSp>
        <p:nvGrpSpPr>
          <p:cNvPr id="6" name="object 5">
            <a:extLst>
              <a:ext uri="{FF2B5EF4-FFF2-40B4-BE49-F238E27FC236}">
                <a16:creationId xmlns:a16="http://schemas.microsoft.com/office/drawing/2014/main" id="{D2C42F75-FDCA-FB8E-F06F-F4A20833B23B}"/>
              </a:ext>
            </a:extLst>
          </p:cNvPr>
          <p:cNvGrpSpPr/>
          <p:nvPr userDrawn="1"/>
        </p:nvGrpSpPr>
        <p:grpSpPr>
          <a:xfrm>
            <a:off x="5113020" y="6366003"/>
            <a:ext cx="1965960" cy="45719"/>
            <a:chOff x="4363177" y="6975805"/>
            <a:chExt cx="1965960" cy="127000"/>
          </a:xfrm>
        </p:grpSpPr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78618266-4DC5-92E1-B3D9-6F7A9A690223}"/>
                </a:ext>
              </a:extLst>
            </p:cNvPr>
            <p:cNvSpPr/>
            <p:nvPr/>
          </p:nvSpPr>
          <p:spPr>
            <a:xfrm>
              <a:off x="4363177" y="6975805"/>
              <a:ext cx="655320" cy="127000"/>
            </a:xfrm>
            <a:custGeom>
              <a:avLst/>
              <a:gdLst/>
              <a:ahLst/>
              <a:cxnLst/>
              <a:rect l="l" t="t" r="r" b="b"/>
              <a:pathLst>
                <a:path w="655320" h="127000">
                  <a:moveTo>
                    <a:pt x="0" y="127000"/>
                  </a:moveTo>
                  <a:lnTo>
                    <a:pt x="655218" y="127000"/>
                  </a:lnTo>
                  <a:lnTo>
                    <a:pt x="655218" y="0"/>
                  </a:lnTo>
                  <a:lnTo>
                    <a:pt x="0" y="0"/>
                  </a:lnTo>
                  <a:lnTo>
                    <a:pt x="0" y="1270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93B58843-90D5-3078-31CD-F498D9732070}"/>
                </a:ext>
              </a:extLst>
            </p:cNvPr>
            <p:cNvSpPr/>
            <p:nvPr/>
          </p:nvSpPr>
          <p:spPr>
            <a:xfrm>
              <a:off x="5018392" y="6975805"/>
              <a:ext cx="655320" cy="127000"/>
            </a:xfrm>
            <a:custGeom>
              <a:avLst/>
              <a:gdLst/>
              <a:ahLst/>
              <a:cxnLst/>
              <a:rect l="l" t="t" r="r" b="b"/>
              <a:pathLst>
                <a:path w="655320" h="127000">
                  <a:moveTo>
                    <a:pt x="0" y="127000"/>
                  </a:moveTo>
                  <a:lnTo>
                    <a:pt x="655218" y="127000"/>
                  </a:lnTo>
                  <a:lnTo>
                    <a:pt x="655218" y="0"/>
                  </a:lnTo>
                  <a:lnTo>
                    <a:pt x="0" y="0"/>
                  </a:lnTo>
                  <a:lnTo>
                    <a:pt x="0" y="127000"/>
                  </a:lnTo>
                  <a:close/>
                </a:path>
              </a:pathLst>
            </a:custGeom>
            <a:solidFill>
              <a:srgbClr val="FCE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F6E8681D-16D0-3891-0EA8-A5A61CA54603}"/>
                </a:ext>
              </a:extLst>
            </p:cNvPr>
            <p:cNvSpPr/>
            <p:nvPr/>
          </p:nvSpPr>
          <p:spPr>
            <a:xfrm>
              <a:off x="5673607" y="6975805"/>
              <a:ext cx="655320" cy="127000"/>
            </a:xfrm>
            <a:custGeom>
              <a:avLst/>
              <a:gdLst/>
              <a:ahLst/>
              <a:cxnLst/>
              <a:rect l="l" t="t" r="r" b="b"/>
              <a:pathLst>
                <a:path w="655320" h="127000">
                  <a:moveTo>
                    <a:pt x="0" y="127000"/>
                  </a:moveTo>
                  <a:lnTo>
                    <a:pt x="655218" y="127000"/>
                  </a:lnTo>
                  <a:lnTo>
                    <a:pt x="655218" y="0"/>
                  </a:lnTo>
                  <a:lnTo>
                    <a:pt x="0" y="0"/>
                  </a:lnTo>
                  <a:lnTo>
                    <a:pt x="0" y="127000"/>
                  </a:lnTo>
                  <a:close/>
                </a:path>
              </a:pathLst>
            </a:custGeom>
            <a:solidFill>
              <a:srgbClr val="EF4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4">
            <a:extLst>
              <a:ext uri="{FF2B5EF4-FFF2-40B4-BE49-F238E27FC236}">
                <a16:creationId xmlns:a16="http://schemas.microsoft.com/office/drawing/2014/main" id="{2EB242D5-32DA-B1F5-66E9-B8A05D63711D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86409" y="0"/>
            <a:ext cx="2505591" cy="2465992"/>
          </a:xfrm>
          <a:prstGeom prst="rect">
            <a:avLst/>
          </a:prstGeom>
        </p:spPr>
      </p:pic>
      <p:pic>
        <p:nvPicPr>
          <p:cNvPr id="11" name="object 4">
            <a:extLst>
              <a:ext uri="{FF2B5EF4-FFF2-40B4-BE49-F238E27FC236}">
                <a16:creationId xmlns:a16="http://schemas.microsoft.com/office/drawing/2014/main" id="{1D6C0C37-209C-C8FD-9B52-77A6553A28D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 rot="10800000">
            <a:off x="0" y="4476849"/>
            <a:ext cx="2505591" cy="2465992"/>
          </a:xfrm>
          <a:prstGeom prst="rect">
            <a:avLst/>
          </a:prstGeom>
        </p:spPr>
      </p:pic>
      <p:pic>
        <p:nvPicPr>
          <p:cNvPr id="12" name="Image 11" descr="Une image contenant texte, Graphique, Police, graphisme&#10;&#10;Description générée automatiquement">
            <a:extLst>
              <a:ext uri="{FF2B5EF4-FFF2-40B4-BE49-F238E27FC236}">
                <a16:creationId xmlns:a16="http://schemas.microsoft.com/office/drawing/2014/main" id="{D7A69D4B-0051-662E-88E9-CB9E76EB3994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204" y="5175935"/>
            <a:ext cx="820074" cy="12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99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68701-CA0C-E1C8-0E9D-3B713EE96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 u="none">
                <a:solidFill>
                  <a:schemeClr val="bg1"/>
                </a:solidFill>
                <a:latin typeface="Raleway SemiBold" pitchFamily="2" charset="0"/>
              </a:defRPr>
            </a:lvl1pPr>
          </a:lstStyle>
          <a:p>
            <a:r>
              <a:rPr lang="fr-FR" dirty="0"/>
              <a:t>« 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quote</a:t>
            </a:r>
            <a:r>
              <a:rPr lang="fr-FR" dirty="0"/>
              <a:t> »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9394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F0C5C-DB48-273F-EA34-7C4245150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5EC7B-B050-397C-C2A9-643DF39CF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5AA1E-8C17-EE31-6EB6-C23D37BA2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A8A6-7C86-437F-898C-E9E33179EB2E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93151-0F8A-80BE-2DB9-CBA2395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14A6B-14FE-DEFA-C3BD-274E4EDD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DD6-CA25-455A-B8B0-225E2D893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31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33809-D35B-96C8-2F60-345CD312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0FCA4-0550-51C7-BAC9-9D7B42D7E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15343-BF09-268A-E3BA-1C8D76BB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A8A6-7C86-437F-898C-E9E33179EB2E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28606-E5DE-23D9-90C6-FEC57A874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A9265-B170-95A5-3AF6-17187DC20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DD6-CA25-455A-B8B0-225E2D893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48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4D875-F928-C9B3-AAA1-17C0EF6A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27160-C8CC-61B8-D350-FDA7C0A74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E6D1E-BED8-2776-7D40-6C258F728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45E6B-81CE-8F68-6D4D-581ACD7E2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A8A6-7C86-437F-898C-E9E33179EB2E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75082-3E2A-E4A1-C359-730050CCE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3817F-7A92-B91C-595F-27FC39081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DD6-CA25-455A-B8B0-225E2D893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425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87113-4ED8-A134-7767-9D8D831B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5EE82-9195-1BEC-88ED-BCE34B44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0F17A-88E5-7E1E-C087-B8F8A4F5F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FF87A2-9672-20B8-F190-AD9AD9F6C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4D3BDB-AA92-B0B0-0519-72B1801B8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0CDCE5-5755-A082-B36A-88B12638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A8A6-7C86-437F-898C-E9E33179EB2E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B403D3-3DE3-B52D-6873-EFA5B3BA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B051F8-CC4E-4812-761D-8A825ACC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DD6-CA25-455A-B8B0-225E2D893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85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A7C0-FE64-16E6-F210-98A10CE7E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BFC40-4E4E-C1C9-67CF-7CCBCE1C1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A8A6-7C86-437F-898C-E9E33179EB2E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A84FE-6216-CA9E-FC9C-1EE8C658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85BBC-1AEB-83C5-C3A9-24EDE9F1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DD6-CA25-455A-B8B0-225E2D893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79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66E1C6-2949-D869-60A8-B97278AB7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A8A6-7C86-437F-898C-E9E33179EB2E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AB1D3-81FA-14FA-AF1C-B26EF4FD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71CCA-96AD-C099-5D8A-3B5982D2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DD6-CA25-455A-B8B0-225E2D893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81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E9DF1-67AB-FA87-35C3-BD5EDA38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5549C-38A4-F019-D840-886773F64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71CF4-32E3-D2DB-EA9B-F1FCE851E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88B97-C416-7687-C0A6-7B804876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A8A6-7C86-437F-898C-E9E33179EB2E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09002-F93C-08D4-3B8B-4C39955F6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A1D24-F174-AB26-B902-8F0FE67D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DD6-CA25-455A-B8B0-225E2D893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361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017C-5841-FA1A-312D-C670B66F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D3A96-C53D-B0DF-3493-A5B0C7B9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26BB0-EF4F-45E1-82E8-2C8FF9E9A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F8EA5-276D-A40E-F9F9-46FCAF58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A8A6-7C86-437F-898C-E9E33179EB2E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E5039-EABD-93EF-AD9E-7AA4E8FA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65BF7-7BA5-0CB5-1233-B4A7DDD0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DD6-CA25-455A-B8B0-225E2D893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49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D323BA-0D9E-AADC-4441-D861C67C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A0381-0B7D-4F59-CA04-894BC5A1D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D8FF5-B8FE-2E75-B47A-C81B82050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12A8A6-7C86-437F-898C-E9E33179EB2E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A259-DB29-BBA9-FD0D-AAE615093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3E959-976A-D842-288B-443913A3B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FCADD6-CA25-455A-B8B0-225E2D893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8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AE0EF8C-489B-2F54-2223-D13CFE4F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9C9A06-5FF7-DA05-4293-040F3895A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451593-D555-AEF8-FA29-0559879A0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F59FB-538C-41B2-83CC-3ADEBB5AF5AD}" type="datetimeFigureOut">
              <a:rPr lang="en-BE" smtClean="0"/>
              <a:t>05/27/2024</a:t>
            </a:fld>
            <a:endParaRPr lang="en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E8B01-6192-B8E7-24C9-9007F5C7A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1B6B08-A57F-DE04-546C-EF1B1E7B7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8874-FF70-4AF2-8B5C-524E8D7C135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6932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BEEB7BB-2B9B-9EA4-A220-B2AD9265F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BC9719-E862-F3AF-2C9D-C98EB1D6E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F671EC-5457-9474-C7BC-3A38A27E6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32F6D-0ED0-4E46-BF16-1B0C95E3A7F8}" type="datetimeFigureOut">
              <a:rPr lang="en-BE" smtClean="0"/>
              <a:t>05/27/2024</a:t>
            </a:fld>
            <a:endParaRPr lang="en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0E2F79-E0FE-8C0E-FA49-9E2758D9F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37749-C449-79CF-6BB4-D85F61F27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4A896-4265-4856-BE56-664C85830F54}" type="slidenum">
              <a:rPr lang="en-BE" smtClean="0"/>
              <a:t>‹#›</a:t>
            </a:fld>
            <a:endParaRPr lang="en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1EC1A2-8EA6-456D-14A7-3B6EC96C5486}"/>
              </a:ext>
            </a:extLst>
          </p:cNvPr>
          <p:cNvSpPr/>
          <p:nvPr userDrawn="1"/>
        </p:nvSpPr>
        <p:spPr>
          <a:xfrm>
            <a:off x="0" y="0"/>
            <a:ext cx="12192000" cy="6857988"/>
          </a:xfrm>
          <a:prstGeom prst="rect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9D91DC0A-F564-F382-EF16-F39C6BC7FDBE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686409" y="0"/>
            <a:ext cx="2505591" cy="2465992"/>
          </a:xfrm>
          <a:prstGeom prst="rect">
            <a:avLst/>
          </a:prstGeom>
        </p:spPr>
      </p:pic>
      <p:pic>
        <p:nvPicPr>
          <p:cNvPr id="9" name="object 5">
            <a:extLst>
              <a:ext uri="{FF2B5EF4-FFF2-40B4-BE49-F238E27FC236}">
                <a16:creationId xmlns:a16="http://schemas.microsoft.com/office/drawing/2014/main" id="{1711400C-8AFA-A769-1BE6-C3542810FB6B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4392005"/>
            <a:ext cx="2505591" cy="2465995"/>
          </a:xfrm>
          <a:prstGeom prst="rect">
            <a:avLst/>
          </a:prstGeom>
        </p:spPr>
      </p:pic>
      <p:pic>
        <p:nvPicPr>
          <p:cNvPr id="10" name="Image 9" descr="Une image contenant texte, Graphique, Police, graphisme&#10;&#10;Description générée automatiquement">
            <a:extLst>
              <a:ext uri="{FF2B5EF4-FFF2-40B4-BE49-F238E27FC236}">
                <a16:creationId xmlns:a16="http://schemas.microsoft.com/office/drawing/2014/main" id="{47EF96AB-FA61-110F-0E7C-2FCBC656E3C3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705" y="5175935"/>
            <a:ext cx="781071" cy="118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2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visuality.eu/author/joycevk/" TargetMode="Externa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4EEF08-F49B-C212-95CF-6C44D3B7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53" y="2082461"/>
            <a:ext cx="11545094" cy="20386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Raleway ExtraLight" panose="020F0502020204030204" pitchFamily="2" charset="0"/>
              </a:rPr>
              <a:t>Doodles from</a:t>
            </a:r>
            <a:br>
              <a:rPr lang="en-US" sz="4400" dirty="0">
                <a:latin typeface="Raleway ExtraBold" panose="020F0502020204030204" pitchFamily="2" charset="0"/>
              </a:rPr>
            </a:br>
            <a:br>
              <a:rPr lang="en-US" sz="4400" dirty="0">
                <a:latin typeface="Raleway ExtraBold" panose="020F0502020204030204" pitchFamily="2" charset="0"/>
              </a:rPr>
            </a:br>
            <a:r>
              <a:rPr lang="en-US" sz="4400" dirty="0">
                <a:latin typeface="Raleway ExtraBold" panose="020F0502020204030204" pitchFamily="2" charset="0"/>
              </a:rPr>
              <a:t>#StrongerTogether: </a:t>
            </a:r>
            <a:br>
              <a:rPr lang="en-US" sz="4400" dirty="0">
                <a:latin typeface="Raleway ExtraBold" panose="020F0502020204030204" pitchFamily="2" charset="0"/>
              </a:rPr>
            </a:br>
            <a:r>
              <a:rPr lang="en-US" sz="4400" dirty="0">
                <a:latin typeface="Raleway ExtraBold" panose="020F0502020204030204" pitchFamily="2" charset="0"/>
              </a:rPr>
              <a:t>SSAH and the future of evidence-informed policymaking</a:t>
            </a:r>
            <a:br>
              <a:rPr lang="en-US" sz="4400" dirty="0">
                <a:latin typeface="Raleway ExtraBold" panose="020F0502020204030204" pitchFamily="2" charset="0"/>
              </a:rPr>
            </a:br>
            <a:endParaRPr lang="en-GB" sz="4400" dirty="0">
              <a:latin typeface="Raleway ExtraBold" panose="020F05020202040302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851DC7-545F-6AC0-74C3-523B69DFE9D8}"/>
              </a:ext>
            </a:extLst>
          </p:cNvPr>
          <p:cNvSpPr txBox="1"/>
          <p:nvPr/>
        </p:nvSpPr>
        <p:spPr>
          <a:xfrm>
            <a:off x="3015342" y="4637315"/>
            <a:ext cx="7500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aleway ExtraLight" pitchFamily="2" charset="0"/>
              </a:rPr>
              <a:t>Created by </a:t>
            </a:r>
            <a:r>
              <a:rPr lang="en-US" sz="2000" dirty="0">
                <a:solidFill>
                  <a:schemeClr val="bg1"/>
                </a:solidFill>
                <a:latin typeface="Raleway ExtraLight" pitchFamily="2" charset="0"/>
                <a:hlinkClick r:id="rId2" tooltip="https://visuality.eu/author/joycevk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Joyce Van </a:t>
            </a:r>
            <a:r>
              <a:rPr lang="en-US" sz="2000" dirty="0" err="1">
                <a:solidFill>
                  <a:schemeClr val="bg1"/>
                </a:solidFill>
                <a:latin typeface="Raleway ExtraLight" pitchFamily="2" charset="0"/>
                <a:hlinkClick r:id="rId2" tooltip="https://visuality.eu/author/joycevk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Kerckhove</a:t>
            </a:r>
            <a:r>
              <a:rPr lang="en-US" sz="2000" dirty="0">
                <a:solidFill>
                  <a:schemeClr val="bg1"/>
                </a:solidFill>
                <a:latin typeface="Raleway ExtraLight" pitchFamily="2" charset="0"/>
                <a:hlinkClick r:id="rId2" tooltip="https://visuality.eu/author/joycevk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Author at Visuality</a:t>
            </a:r>
            <a:endParaRPr lang="en-GB" sz="2000" dirty="0">
              <a:solidFill>
                <a:schemeClr val="bg1"/>
              </a:solidFill>
              <a:latin typeface="Raleway Extra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62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4077A-BC05-0695-69EF-BE0AA0A4C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lue puzzle with white text&#10;&#10;Description automatically generated">
            <a:extLst>
              <a:ext uri="{FF2B5EF4-FFF2-40B4-BE49-F238E27FC236}">
                <a16:creationId xmlns:a16="http://schemas.microsoft.com/office/drawing/2014/main" id="{66E63F2F-18C1-5F82-DFC0-2A17EC417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030"/>
          </a:xfrm>
        </p:spPr>
      </p:pic>
    </p:spTree>
    <p:extLst>
      <p:ext uri="{BB962C8B-B14F-4D97-AF65-F5344CB8AC3E}">
        <p14:creationId xmlns:p14="http://schemas.microsoft.com/office/powerpoint/2010/main" val="499375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B486C-D7FA-9D85-45EE-E2196A66B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D1FAE5F1-8A67-8A50-9F0E-391DB0CDE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030"/>
          </a:xfrm>
        </p:spPr>
      </p:pic>
    </p:spTree>
    <p:extLst>
      <p:ext uri="{BB962C8B-B14F-4D97-AF65-F5344CB8AC3E}">
        <p14:creationId xmlns:p14="http://schemas.microsoft.com/office/powerpoint/2010/main" val="275882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8E007-F1D5-87C5-3E50-DDAF907B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drawing on a white board&#10;&#10;Description automatically generated">
            <a:extLst>
              <a:ext uri="{FF2B5EF4-FFF2-40B4-BE49-F238E27FC236}">
                <a16:creationId xmlns:a16="http://schemas.microsoft.com/office/drawing/2014/main" id="{E80E2FEE-531D-EF01-1B7B-0B6F110F6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030"/>
          </a:xfrm>
        </p:spPr>
      </p:pic>
    </p:spTree>
    <p:extLst>
      <p:ext uri="{BB962C8B-B14F-4D97-AF65-F5344CB8AC3E}">
        <p14:creationId xmlns:p14="http://schemas.microsoft.com/office/powerpoint/2010/main" val="818708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2C08D-C636-3F49-0709-924179D2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788DDFD-39BF-9F2B-65CA-FB6659111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030"/>
          </a:xfrm>
        </p:spPr>
      </p:pic>
    </p:spTree>
    <p:extLst>
      <p:ext uri="{BB962C8B-B14F-4D97-AF65-F5344CB8AC3E}">
        <p14:creationId xmlns:p14="http://schemas.microsoft.com/office/powerpoint/2010/main" val="4231488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BF0D4-D29D-019F-25B2-A29AF56B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lue board with white text&#10;&#10;Description automatically generated">
            <a:extLst>
              <a:ext uri="{FF2B5EF4-FFF2-40B4-BE49-F238E27FC236}">
                <a16:creationId xmlns:a16="http://schemas.microsoft.com/office/drawing/2014/main" id="{D33B6F44-C852-79F8-B910-FCED38E27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11931" cy="7086600"/>
          </a:xfrm>
        </p:spPr>
      </p:pic>
    </p:spTree>
    <p:extLst>
      <p:ext uri="{BB962C8B-B14F-4D97-AF65-F5344CB8AC3E}">
        <p14:creationId xmlns:p14="http://schemas.microsoft.com/office/powerpoint/2010/main" val="239759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47EC-F230-FF22-5329-E6CF0A0B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lue poster with yellow writing&#10;&#10;Description automatically generated">
            <a:extLst>
              <a:ext uri="{FF2B5EF4-FFF2-40B4-BE49-F238E27FC236}">
                <a16:creationId xmlns:a16="http://schemas.microsoft.com/office/drawing/2014/main" id="{61DAE48D-09DA-E09E-97DF-5CA2F4D3A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030"/>
          </a:xfrm>
        </p:spPr>
      </p:pic>
    </p:spTree>
    <p:extLst>
      <p:ext uri="{BB962C8B-B14F-4D97-AF65-F5344CB8AC3E}">
        <p14:creationId xmlns:p14="http://schemas.microsoft.com/office/powerpoint/2010/main" val="1846668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CBD06-1A5B-B808-6A49-924FCFFF9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lue poster with white text and cartoon people&#10;&#10;Description automatically generated">
            <a:extLst>
              <a:ext uri="{FF2B5EF4-FFF2-40B4-BE49-F238E27FC236}">
                <a16:creationId xmlns:a16="http://schemas.microsoft.com/office/drawing/2014/main" id="{8FBFB723-4437-9699-6C82-59BBD0E58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030"/>
          </a:xfrm>
        </p:spPr>
      </p:pic>
    </p:spTree>
    <p:extLst>
      <p:ext uri="{BB962C8B-B14F-4D97-AF65-F5344CB8AC3E}">
        <p14:creationId xmlns:p14="http://schemas.microsoft.com/office/powerpoint/2010/main" val="1234567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9CD42-240A-C0ED-FADB-601CAE13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lue background with text and images&#10;&#10;Description automatically generated">
            <a:extLst>
              <a:ext uri="{FF2B5EF4-FFF2-40B4-BE49-F238E27FC236}">
                <a16:creationId xmlns:a16="http://schemas.microsoft.com/office/drawing/2014/main" id="{52517DF0-6F52-0619-A1EF-F51A2BBF5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11931" cy="7086600"/>
          </a:xfrm>
        </p:spPr>
      </p:pic>
    </p:spTree>
    <p:extLst>
      <p:ext uri="{BB962C8B-B14F-4D97-AF65-F5344CB8AC3E}">
        <p14:creationId xmlns:p14="http://schemas.microsoft.com/office/powerpoint/2010/main" val="412949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7D289B-A9CE-1349-AFDA-2DD98F194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188" y="1455796"/>
            <a:ext cx="12604376" cy="3946408"/>
          </a:xfrm>
        </p:spPr>
        <p:txBody>
          <a:bodyPr>
            <a:normAutofit/>
          </a:bodyPr>
          <a:lstStyle/>
          <a:p>
            <a:r>
              <a:rPr lang="en-US" dirty="0"/>
              <a:t>#StrongerTogether: </a:t>
            </a:r>
            <a:br>
              <a:rPr lang="en-US" dirty="0"/>
            </a:br>
            <a:r>
              <a:rPr lang="en-US" dirty="0"/>
              <a:t>SSAH and the future of evidence-informed policymaking</a:t>
            </a:r>
            <a:br>
              <a:rPr lang="en-US" dirty="0"/>
            </a:br>
            <a:br>
              <a:rPr lang="en-US" dirty="0"/>
            </a:br>
            <a:r>
              <a:rPr lang="en-US" sz="4000" dirty="0">
                <a:latin typeface="Montserrat SemiBold" panose="00000700000000000000" pitchFamily="2" charset="0"/>
              </a:rPr>
              <a:t>DAY 1</a:t>
            </a:r>
            <a:endParaRPr lang="en-GB" dirty="0">
              <a:latin typeface="Montserrat SemiBold" panose="000007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CEE8A4-68A2-A61D-AA0D-E71F55FD012C}"/>
              </a:ext>
            </a:extLst>
          </p:cNvPr>
          <p:cNvSpPr txBox="1"/>
          <p:nvPr/>
        </p:nvSpPr>
        <p:spPr>
          <a:xfrm>
            <a:off x="517584" y="362308"/>
            <a:ext cx="4484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Montserrat SemiBold" panose="00000700000000000000" pitchFamily="2" charset="0"/>
              </a:rPr>
              <a:t>#StrongerTogether: SSAH</a:t>
            </a:r>
            <a:endParaRPr lang="en-GB" sz="2000" dirty="0">
              <a:solidFill>
                <a:schemeClr val="accent4"/>
              </a:solidFill>
              <a:latin typeface="Montserrat SemiBold" panose="000007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B66256-A010-33B5-8DD9-E3CA61C7DD79}"/>
              </a:ext>
            </a:extLst>
          </p:cNvPr>
          <p:cNvGrpSpPr/>
          <p:nvPr/>
        </p:nvGrpSpPr>
        <p:grpSpPr>
          <a:xfrm>
            <a:off x="710630" y="762418"/>
            <a:ext cx="1194370" cy="372567"/>
            <a:chOff x="769897" y="690544"/>
            <a:chExt cx="1194370" cy="3725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6FDD3D-AA39-5BC3-75FE-F6C725C892E4}"/>
                </a:ext>
              </a:extLst>
            </p:cNvPr>
            <p:cNvGrpSpPr/>
            <p:nvPr/>
          </p:nvGrpSpPr>
          <p:grpSpPr>
            <a:xfrm>
              <a:off x="769897" y="731639"/>
              <a:ext cx="701276" cy="290375"/>
              <a:chOff x="769897" y="731639"/>
              <a:chExt cx="701276" cy="290375"/>
            </a:xfrm>
          </p:grpSpPr>
          <p:pic>
            <p:nvPicPr>
              <p:cNvPr id="7" name="Picture 6" descr="A black square with a white letter f in it&#10;&#10;Description automatically generated">
                <a:extLst>
                  <a:ext uri="{FF2B5EF4-FFF2-40B4-BE49-F238E27FC236}">
                    <a16:creationId xmlns:a16="http://schemas.microsoft.com/office/drawing/2014/main" id="{2B37CB7D-2003-0EF3-7D48-B240F67BF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0799" y="731640"/>
                <a:ext cx="290374" cy="290374"/>
              </a:xfrm>
              <a:prstGeom prst="rect">
                <a:avLst/>
              </a:prstGeom>
            </p:spPr>
          </p:pic>
          <p:pic>
            <p:nvPicPr>
              <p:cNvPr id="9" name="Picture 8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7D681017-5C61-2733-7D43-E133EC286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97" y="731639"/>
                <a:ext cx="290375" cy="290375"/>
              </a:xfrm>
              <a:prstGeom prst="rect">
                <a:avLst/>
              </a:prstGeom>
            </p:spPr>
          </p:pic>
        </p:grpSp>
        <p:pic>
          <p:nvPicPr>
            <p:cNvPr id="11" name="Picture 1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39338B4-2759-7D3F-FF2B-E30BCD51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700" y="690544"/>
              <a:ext cx="372567" cy="37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9714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C85EC-165D-E3D9-FBF4-D105DD8B1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31E1A-A192-1270-8312-C38E5D5E14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blue map with white text and cartoon characters&#10;&#10;Description automatically generated">
            <a:extLst>
              <a:ext uri="{FF2B5EF4-FFF2-40B4-BE49-F238E27FC236}">
                <a16:creationId xmlns:a16="http://schemas.microsoft.com/office/drawing/2014/main" id="{A1BCF164-E258-7CE4-D867-4E7A623C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0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DE8F0-FA16-1EBE-26BD-3A1AEBAE3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lue and yellow poster with text and images&#10;&#10;Description automatically generated">
            <a:extLst>
              <a:ext uri="{FF2B5EF4-FFF2-40B4-BE49-F238E27FC236}">
                <a16:creationId xmlns:a16="http://schemas.microsoft.com/office/drawing/2014/main" id="{2F604C80-8E96-A3D8-5BCA-48E01946F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030"/>
          </a:xfrm>
        </p:spPr>
      </p:pic>
    </p:spTree>
    <p:extLst>
      <p:ext uri="{BB962C8B-B14F-4D97-AF65-F5344CB8AC3E}">
        <p14:creationId xmlns:p14="http://schemas.microsoft.com/office/powerpoint/2010/main" val="365456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A004-CE28-5C96-B38F-2E33ECFFA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ign with writing on it&#10;&#10;Description automatically generated">
            <a:extLst>
              <a:ext uri="{FF2B5EF4-FFF2-40B4-BE49-F238E27FC236}">
                <a16:creationId xmlns:a16="http://schemas.microsoft.com/office/drawing/2014/main" id="{4BE8E7CE-BEBA-199C-CE26-76A891F21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030"/>
          </a:xfrm>
        </p:spPr>
      </p:pic>
    </p:spTree>
    <p:extLst>
      <p:ext uri="{BB962C8B-B14F-4D97-AF65-F5344CB8AC3E}">
        <p14:creationId xmlns:p14="http://schemas.microsoft.com/office/powerpoint/2010/main" val="509309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4905A-7F40-09E9-3965-15607E01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ardboard boxes with text on them&#10;&#10;Description automatically generated with medium confidence">
            <a:extLst>
              <a:ext uri="{FF2B5EF4-FFF2-40B4-BE49-F238E27FC236}">
                <a16:creationId xmlns:a16="http://schemas.microsoft.com/office/drawing/2014/main" id="{4D6F7994-1B5C-B752-376A-4261C2C7A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112"/>
            <a:ext cx="12192000" cy="6961030"/>
          </a:xfrm>
        </p:spPr>
      </p:pic>
    </p:spTree>
    <p:extLst>
      <p:ext uri="{BB962C8B-B14F-4D97-AF65-F5344CB8AC3E}">
        <p14:creationId xmlns:p14="http://schemas.microsoft.com/office/powerpoint/2010/main" val="814928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C743E-BDE8-9503-23D8-C9A271CF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in a circle&#10;&#10;Description automatically generated">
            <a:extLst>
              <a:ext uri="{FF2B5EF4-FFF2-40B4-BE49-F238E27FC236}">
                <a16:creationId xmlns:a16="http://schemas.microsoft.com/office/drawing/2014/main" id="{8352B01D-9D37-977B-8019-BF23310FB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030"/>
          </a:xfrm>
        </p:spPr>
      </p:pic>
    </p:spTree>
    <p:extLst>
      <p:ext uri="{BB962C8B-B14F-4D97-AF65-F5344CB8AC3E}">
        <p14:creationId xmlns:p14="http://schemas.microsoft.com/office/powerpoint/2010/main" val="408028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E89B9-DF38-12DE-7F19-B4C349ECE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lue board with white text&#10;&#10;Description automatically generated">
            <a:extLst>
              <a:ext uri="{FF2B5EF4-FFF2-40B4-BE49-F238E27FC236}">
                <a16:creationId xmlns:a16="http://schemas.microsoft.com/office/drawing/2014/main" id="{F2EECFC1-AE09-8DE1-4A8B-F62CF4A84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"/>
            <a:ext cx="12268200" cy="7004537"/>
          </a:xfrm>
        </p:spPr>
      </p:pic>
    </p:spTree>
    <p:extLst>
      <p:ext uri="{BB962C8B-B14F-4D97-AF65-F5344CB8AC3E}">
        <p14:creationId xmlns:p14="http://schemas.microsoft.com/office/powerpoint/2010/main" val="3974228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7D289B-A9CE-1349-AFDA-2DD98F194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188" y="1455796"/>
            <a:ext cx="12604376" cy="3946408"/>
          </a:xfrm>
        </p:spPr>
        <p:txBody>
          <a:bodyPr>
            <a:normAutofit/>
          </a:bodyPr>
          <a:lstStyle/>
          <a:p>
            <a:r>
              <a:rPr lang="en-US" dirty="0"/>
              <a:t>#StrongerTogether: </a:t>
            </a:r>
            <a:br>
              <a:rPr lang="en-US" dirty="0"/>
            </a:br>
            <a:r>
              <a:rPr lang="en-US" dirty="0"/>
              <a:t>SSAH and the future of evidence-informed policymaking</a:t>
            </a:r>
            <a:br>
              <a:rPr lang="en-US" dirty="0"/>
            </a:br>
            <a:br>
              <a:rPr lang="en-US" dirty="0"/>
            </a:br>
            <a:r>
              <a:rPr lang="en-US" sz="4000" dirty="0">
                <a:latin typeface="Montserrat SemiBold" panose="00000700000000000000" pitchFamily="2" charset="0"/>
              </a:rPr>
              <a:t>DAY 2</a:t>
            </a:r>
            <a:endParaRPr lang="en-GB" dirty="0">
              <a:latin typeface="Montserrat SemiBold" panose="000007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31ADBB-5D9A-E452-38FE-C91BC826B6E7}"/>
              </a:ext>
            </a:extLst>
          </p:cNvPr>
          <p:cNvSpPr txBox="1"/>
          <p:nvPr/>
        </p:nvSpPr>
        <p:spPr>
          <a:xfrm>
            <a:off x="517584" y="362308"/>
            <a:ext cx="4484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Montserrat SemiBold" panose="00000700000000000000" pitchFamily="2" charset="0"/>
              </a:rPr>
              <a:t>#StrongerTogether: SSAH</a:t>
            </a:r>
            <a:endParaRPr lang="en-GB" sz="2000" dirty="0">
              <a:solidFill>
                <a:schemeClr val="accent4"/>
              </a:solidFill>
              <a:latin typeface="Montserrat SemiBold" panose="000007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70E5C6-A3CA-8D15-D7DA-D6869D9B0BAD}"/>
              </a:ext>
            </a:extLst>
          </p:cNvPr>
          <p:cNvGrpSpPr/>
          <p:nvPr/>
        </p:nvGrpSpPr>
        <p:grpSpPr>
          <a:xfrm>
            <a:off x="710630" y="762418"/>
            <a:ext cx="1194370" cy="372567"/>
            <a:chOff x="769897" y="690544"/>
            <a:chExt cx="1194370" cy="3725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E77564-297F-04E4-0426-22AF5AB731BB}"/>
                </a:ext>
              </a:extLst>
            </p:cNvPr>
            <p:cNvGrpSpPr/>
            <p:nvPr/>
          </p:nvGrpSpPr>
          <p:grpSpPr>
            <a:xfrm>
              <a:off x="769897" y="731639"/>
              <a:ext cx="701276" cy="290375"/>
              <a:chOff x="769897" y="731639"/>
              <a:chExt cx="701276" cy="290375"/>
            </a:xfrm>
          </p:grpSpPr>
          <p:pic>
            <p:nvPicPr>
              <p:cNvPr id="7" name="Picture 6" descr="A black square with a white letter f in it&#10;&#10;Description automatically generated">
                <a:extLst>
                  <a:ext uri="{FF2B5EF4-FFF2-40B4-BE49-F238E27FC236}">
                    <a16:creationId xmlns:a16="http://schemas.microsoft.com/office/drawing/2014/main" id="{261ED155-C069-75D9-76B4-6F6CB2BE7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0799" y="731640"/>
                <a:ext cx="290374" cy="290374"/>
              </a:xfrm>
              <a:prstGeom prst="rect">
                <a:avLst/>
              </a:prstGeom>
            </p:spPr>
          </p:pic>
          <p:pic>
            <p:nvPicPr>
              <p:cNvPr id="8" name="Picture 7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7E92A8C6-C40A-9323-D66D-8CE59BEF9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97" y="731639"/>
                <a:ext cx="290375" cy="290375"/>
              </a:xfrm>
              <a:prstGeom prst="rect">
                <a:avLst/>
              </a:prstGeom>
            </p:spPr>
          </p:pic>
        </p:grpSp>
        <p:pic>
          <p:nvPicPr>
            <p:cNvPr id="6" name="Picture 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81433C9-65D0-C508-6A6A-5D1D3E18F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700" y="690544"/>
              <a:ext cx="372567" cy="37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4174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2024_Template_update" id="{401ADC2F-C725-4CF3-B977-270A16783088}" vid="{9F1B198E-4C10-47E1-A730-6A850E2A4487}"/>
    </a:ext>
  </a:extLst>
</a:theme>
</file>

<file path=ppt/theme/theme3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2024_Template_update" id="{401ADC2F-C725-4CF3-B977-270A16783088}" vid="{E6D4248F-4C0E-4584-833C-CA7C9E7B1F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63</Words>
  <Application>Microsoft Office PowerPoint</Application>
  <PresentationFormat>Widescreen</PresentationFormat>
  <Paragraphs>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4_Conception personnalisée</vt:lpstr>
      <vt:lpstr>3_Conception personnalisée</vt:lpstr>
      <vt:lpstr>Doodles from  #StrongerTogether:  SSAH and the future of evidence-informed policymaking </vt:lpstr>
      <vt:lpstr>#StrongerTogether:  SSAH and the future of evidence-informed policymaking  DAY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#StrongerTogether:  SSAH and the future of evidence-informed policymaking  DAY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IBEAS Maria</dc:creator>
  <cp:lastModifiedBy>IBEAS Maria</cp:lastModifiedBy>
  <cp:revision>2</cp:revision>
  <dcterms:created xsi:type="dcterms:W3CDTF">2024-05-23T15:55:51Z</dcterms:created>
  <dcterms:modified xsi:type="dcterms:W3CDTF">2024-05-27T16:08:43Z</dcterms:modified>
</cp:coreProperties>
</file>